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9" r:id="rId2"/>
    <p:sldId id="257" r:id="rId3"/>
    <p:sldId id="258" r:id="rId4"/>
    <p:sldId id="259" r:id="rId5"/>
    <p:sldId id="260" r:id="rId6"/>
    <p:sldId id="261" r:id="rId7"/>
    <p:sldId id="256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90" r:id="rId34"/>
    <p:sldId id="288" r:id="rId35"/>
    <p:sldId id="293" r:id="rId36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7B97"/>
    <a:srgbClr val="F5A8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540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C4E17-79E3-4006-94F4-9A32EA34958E}" type="datetimeFigureOut">
              <a:rPr lang="hu-HU" smtClean="0"/>
              <a:t>2016.12.07.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2CAF4-AACD-4338-8E2B-227319E249A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51453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C4E17-79E3-4006-94F4-9A32EA34958E}" type="datetimeFigureOut">
              <a:rPr lang="hu-HU" smtClean="0"/>
              <a:t>2016.12.07.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2CAF4-AACD-4338-8E2B-227319E249A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59517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C4E17-79E3-4006-94F4-9A32EA34958E}" type="datetimeFigureOut">
              <a:rPr lang="hu-HU" smtClean="0"/>
              <a:t>2016.12.07.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2CAF4-AACD-4338-8E2B-227319E249A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07925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C4E17-79E3-4006-94F4-9A32EA34958E}" type="datetimeFigureOut">
              <a:rPr lang="hu-HU" smtClean="0"/>
              <a:t>2016.12.07.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2CAF4-AACD-4338-8E2B-227319E249A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11887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C4E17-79E3-4006-94F4-9A32EA34958E}" type="datetimeFigureOut">
              <a:rPr lang="hu-HU" smtClean="0"/>
              <a:t>2016.12.07.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2CAF4-AACD-4338-8E2B-227319E249A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93852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C4E17-79E3-4006-94F4-9A32EA34958E}" type="datetimeFigureOut">
              <a:rPr lang="hu-HU" smtClean="0"/>
              <a:t>2016.12.07.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2CAF4-AACD-4338-8E2B-227319E249A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48835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C4E17-79E3-4006-94F4-9A32EA34958E}" type="datetimeFigureOut">
              <a:rPr lang="hu-HU" smtClean="0"/>
              <a:t>2016.12.07.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2CAF4-AACD-4338-8E2B-227319E249A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27021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C4E17-79E3-4006-94F4-9A32EA34958E}" type="datetimeFigureOut">
              <a:rPr lang="hu-HU" smtClean="0"/>
              <a:t>2016.12.07.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2CAF4-AACD-4338-8E2B-227319E249A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83992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C4E17-79E3-4006-94F4-9A32EA34958E}" type="datetimeFigureOut">
              <a:rPr lang="hu-HU" smtClean="0"/>
              <a:t>2016.12.07.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2CAF4-AACD-4338-8E2B-227319E249A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2386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C4E17-79E3-4006-94F4-9A32EA34958E}" type="datetimeFigureOut">
              <a:rPr lang="hu-HU" smtClean="0"/>
              <a:t>2016.12.07.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2CAF4-AACD-4338-8E2B-227319E249A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5472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C4E17-79E3-4006-94F4-9A32EA34958E}" type="datetimeFigureOut">
              <a:rPr lang="hu-HU" smtClean="0"/>
              <a:t>2016.12.07.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2CAF4-AACD-4338-8E2B-227319E249A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61539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C4E17-79E3-4006-94F4-9A32EA34958E}" type="datetimeFigureOut">
              <a:rPr lang="hu-HU" smtClean="0"/>
              <a:t>2016.12.07.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32CAF4-AACD-4338-8E2B-227319E249A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27535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771420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" y="0"/>
            <a:ext cx="91429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5305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80690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93314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862007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9443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35855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254873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36340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902489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1839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628282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956418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116238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117486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05817" y="2457450"/>
            <a:ext cx="7848600" cy="4400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rgbClr val="996633"/>
              </a:buClr>
              <a:buFont typeface="Arial" pitchFamily="34" charset="0"/>
              <a:buChar char="•"/>
              <a:defRPr/>
            </a:pPr>
            <a:r>
              <a:rPr lang="hu-HU" sz="2000" b="1" dirty="0">
                <a:solidFill>
                  <a:schemeClr val="accent2"/>
                </a:solidFill>
                <a:latin typeface="Arial" pitchFamily="34" charset="0"/>
              </a:rPr>
              <a:t>Tanulmányi ösztöndíj </a:t>
            </a:r>
            <a:r>
              <a:rPr lang="hu-HU" sz="2000" b="1" dirty="0">
                <a:latin typeface="Arial" pitchFamily="34" charset="0"/>
              </a:rPr>
              <a:t>(az ösztöndíj kategóriák összege évfolyamonként és szakonként változó)</a:t>
            </a:r>
            <a:endParaRPr lang="hu-HU" sz="2000" dirty="0">
              <a:latin typeface="Arial" pitchFamily="34" charset="0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rgbClr val="996633"/>
              </a:buClr>
              <a:buFont typeface="Arial" pitchFamily="34" charset="0"/>
              <a:buChar char="•"/>
              <a:defRPr/>
            </a:pPr>
            <a:r>
              <a:rPr lang="hu-HU" sz="2000" b="1" dirty="0">
                <a:latin typeface="Arial" pitchFamily="34" charset="0"/>
              </a:rPr>
              <a:t>Köztársasági Ösztöndíj</a:t>
            </a:r>
            <a:endParaRPr lang="hu-HU" sz="2000" dirty="0">
              <a:latin typeface="Arial" pitchFamily="34" charset="0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rgbClr val="996633"/>
              </a:buClr>
              <a:buFont typeface="Arial" pitchFamily="34" charset="0"/>
              <a:buChar char="•"/>
              <a:defRPr/>
            </a:pPr>
            <a:r>
              <a:rPr lang="hu-HU" sz="2000" b="1" dirty="0">
                <a:latin typeface="Arial" pitchFamily="34" charset="0"/>
              </a:rPr>
              <a:t>Demonstrátori ösztöndíj</a:t>
            </a:r>
            <a:endParaRPr lang="hu-HU" sz="2000" dirty="0">
              <a:latin typeface="Arial" pitchFamily="34" charset="0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rgbClr val="996633"/>
              </a:buClr>
              <a:buFont typeface="Arial" pitchFamily="34" charset="0"/>
              <a:buChar char="•"/>
              <a:defRPr/>
            </a:pPr>
            <a:r>
              <a:rPr lang="hu-HU" sz="2000" b="1" dirty="0">
                <a:solidFill>
                  <a:schemeClr val="accent2"/>
                </a:solidFill>
                <a:latin typeface="Arial" pitchFamily="34" charset="0"/>
              </a:rPr>
              <a:t>Szociális támogatások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rgbClr val="996633"/>
              </a:buClr>
              <a:buFont typeface="Arial" pitchFamily="34" charset="0"/>
              <a:buChar char="•"/>
              <a:defRPr/>
            </a:pPr>
            <a:r>
              <a:rPr lang="hu-HU" sz="2000" b="1" dirty="0">
                <a:latin typeface="Arial" pitchFamily="34" charset="0"/>
              </a:rPr>
              <a:t>Rendszeres szociális támogatás (Diákjuttatási és Kollégiumi Bizottság bírálja el)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rgbClr val="996633"/>
              </a:buClr>
              <a:buFont typeface="Arial" pitchFamily="34" charset="0"/>
              <a:buChar char="•"/>
              <a:defRPr/>
            </a:pPr>
            <a:r>
              <a:rPr lang="hu-HU" sz="2000" b="1" dirty="0">
                <a:solidFill>
                  <a:schemeClr val="accent2"/>
                </a:solidFill>
                <a:latin typeface="Arial" pitchFamily="34" charset="0"/>
              </a:rPr>
              <a:t>Alaptámogatás </a:t>
            </a:r>
            <a:r>
              <a:rPr lang="hu-HU" sz="2000" b="1" dirty="0">
                <a:latin typeface="Arial" pitchFamily="34" charset="0"/>
              </a:rPr>
              <a:t>(elsőéves hallgatók az első szemeszterben igényelhetik ezt a juttatást, amely a tanulmányi ösztöndíjat helyettesíti, összege: 11.900,</a:t>
            </a:r>
            <a:r>
              <a:rPr lang="hu-HU" sz="2000" b="1" dirty="0" err="1">
                <a:latin typeface="Arial" pitchFamily="34" charset="0"/>
              </a:rPr>
              <a:t>-Ft</a:t>
            </a:r>
            <a:r>
              <a:rPr lang="hu-HU" sz="2000" b="1" dirty="0">
                <a:latin typeface="Arial" pitchFamily="34" charset="0"/>
              </a:rPr>
              <a:t>/hó)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rgbClr val="996633"/>
              </a:buClr>
              <a:buFont typeface="Arial" pitchFamily="34" charset="0"/>
              <a:buChar char="•"/>
              <a:defRPr/>
            </a:pPr>
            <a:r>
              <a:rPr lang="hu-HU" sz="2000" b="1" dirty="0">
                <a:latin typeface="Arial" pitchFamily="34" charset="0"/>
              </a:rPr>
              <a:t>Egyszeri, rendkívüli szociális támogatás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rgbClr val="996633"/>
              </a:buClr>
              <a:buFont typeface="Arial" pitchFamily="34" charset="0"/>
              <a:buChar char="•"/>
              <a:defRPr/>
            </a:pPr>
            <a:r>
              <a:rPr lang="hu-HU" sz="2000" b="1" dirty="0">
                <a:latin typeface="Arial" pitchFamily="34" charset="0"/>
              </a:rPr>
              <a:t>„</a:t>
            </a:r>
            <a:r>
              <a:rPr lang="hu-HU" sz="2000" b="1" dirty="0" err="1">
                <a:latin typeface="Arial" pitchFamily="34" charset="0"/>
              </a:rPr>
              <a:t>Bursa</a:t>
            </a:r>
            <a:r>
              <a:rPr lang="hu-HU" sz="2000" b="1" dirty="0">
                <a:latin typeface="Arial" pitchFamily="34" charset="0"/>
              </a:rPr>
              <a:t> Hungarica” Felsőoktatási Önkormányzati Ösztöndíjrendszer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20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78141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92658" y="2638940"/>
            <a:ext cx="8208962" cy="3894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996633"/>
              </a:buClr>
              <a:defRPr/>
            </a:pPr>
            <a:r>
              <a:rPr lang="hu-HU" sz="2500" b="1" dirty="0">
                <a:latin typeface="Arial" pitchFamily="34" charset="0"/>
              </a:rPr>
              <a:t>A </a:t>
            </a:r>
            <a:r>
              <a:rPr lang="hu-HU" sz="2500" b="1" dirty="0">
                <a:solidFill>
                  <a:schemeClr val="accent2"/>
                </a:solidFill>
                <a:latin typeface="Arial" pitchFamily="34" charset="0"/>
              </a:rPr>
              <a:t>tantervi követelményeken túlmenő, kiemelkedő  </a:t>
            </a:r>
            <a:r>
              <a:rPr lang="hu-HU" sz="2500" b="1" dirty="0">
                <a:latin typeface="Arial" pitchFamily="34" charset="0"/>
              </a:rPr>
              <a:t>szakmai, tudományos és közéleti teljesítmény alapján megállapított </a:t>
            </a:r>
            <a:r>
              <a:rPr lang="hu-HU" sz="2500" b="1" dirty="0">
                <a:solidFill>
                  <a:schemeClr val="accent2"/>
                </a:solidFill>
                <a:latin typeface="Arial" pitchFamily="34" charset="0"/>
              </a:rPr>
              <a:t>ösztöndíj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996633"/>
              </a:buClr>
              <a:defRPr/>
            </a:pPr>
            <a:endParaRPr lang="hu-HU" sz="2500" b="1" dirty="0">
              <a:latin typeface="Arial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996633"/>
              </a:buClr>
              <a:defRPr/>
            </a:pPr>
            <a:r>
              <a:rPr lang="hu-HU" sz="2500" b="1" dirty="0">
                <a:solidFill>
                  <a:schemeClr val="accent2"/>
                </a:solidFill>
                <a:latin typeface="Arial" pitchFamily="34" charset="0"/>
              </a:rPr>
              <a:t>Egyéb juttatások</a:t>
            </a:r>
            <a:r>
              <a:rPr lang="hu-HU" sz="2500" b="1" dirty="0">
                <a:latin typeface="Arial" pitchFamily="34" charset="0"/>
              </a:rPr>
              <a:t>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996633"/>
              </a:buClr>
              <a:defRPr/>
            </a:pPr>
            <a:r>
              <a:rPr lang="hu-HU" sz="2500" b="1" dirty="0">
                <a:latin typeface="Arial" pitchFamily="34" charset="0"/>
              </a:rPr>
              <a:t>- Sport és kulturális célú tevékenység támogatása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996633"/>
              </a:buClr>
              <a:defRPr/>
            </a:pPr>
            <a:r>
              <a:rPr lang="hu-HU" sz="2500" b="1" dirty="0">
                <a:latin typeface="Arial" pitchFamily="34" charset="0"/>
              </a:rPr>
              <a:t>- Tudományos diákköri tevékenység támogatása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996633"/>
              </a:buClr>
              <a:defRPr/>
            </a:pPr>
            <a:r>
              <a:rPr lang="hu-HU" sz="2500" b="1" dirty="0">
                <a:latin typeface="Arial" pitchFamily="34" charset="0"/>
              </a:rPr>
              <a:t>- Hazai konferenciákon való részvétel támogatása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996633"/>
              </a:buClr>
              <a:defRPr/>
            </a:pPr>
            <a:r>
              <a:rPr lang="hu-HU" sz="2500" b="1" dirty="0">
                <a:latin typeface="Arial" pitchFamily="34" charset="0"/>
              </a:rPr>
              <a:t>- Szakmai gyakorlati ösztöndíj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22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7881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 descr="szauna8_2"/>
          <p:cNvPicPr>
            <a:picLocks noChangeAspect="1" noChangeArrowheads="1"/>
          </p:cNvPicPr>
          <p:nvPr/>
        </p:nvPicPr>
        <p:blipFill>
          <a:blip r:embed="rId3"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5935" y="1239881"/>
            <a:ext cx="3384550" cy="2544763"/>
          </a:xfrm>
          <a:prstGeom prst="rect">
            <a:avLst/>
          </a:prstGeom>
        </p:spPr>
      </p:pic>
      <p:pic>
        <p:nvPicPr>
          <p:cNvPr id="3" name="Picture 24" descr="Diáknap - Pécs 1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5935" y="3903706"/>
            <a:ext cx="3382962" cy="2540000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3924300" y="1884406"/>
            <a:ext cx="4875213" cy="3324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6633"/>
              </a:buClr>
              <a:buFont typeface="Arial" pitchFamily="34" charset="0"/>
              <a:buChar char="•"/>
              <a:defRPr/>
            </a:pPr>
            <a:r>
              <a:rPr lang="hu-HU" sz="2000" b="1" dirty="0">
                <a:solidFill>
                  <a:schemeClr val="accent2"/>
                </a:solidFill>
                <a:latin typeface="Arial" pitchFamily="34" charset="0"/>
              </a:rPr>
              <a:t>kollégiumi felvételi arány 90-100% 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6633"/>
              </a:buClr>
              <a:buFont typeface="Arial" pitchFamily="34" charset="0"/>
              <a:buChar char="•"/>
              <a:defRPr/>
            </a:pPr>
            <a:r>
              <a:rPr lang="hu-HU" sz="2000" b="1" dirty="0">
                <a:latin typeface="Arial" pitchFamily="34" charset="0"/>
              </a:rPr>
              <a:t>kollégiumi díj </a:t>
            </a:r>
            <a:r>
              <a:rPr lang="hu-HU" sz="2000" b="1" dirty="0">
                <a:solidFill>
                  <a:schemeClr val="accent2"/>
                </a:solidFill>
                <a:latin typeface="Arial" pitchFamily="34" charset="0"/>
              </a:rPr>
              <a:t>12.000 Ft/hó 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6633"/>
              </a:buClr>
              <a:buFont typeface="Arial" pitchFamily="34" charset="0"/>
              <a:buChar char="•"/>
              <a:defRPr/>
            </a:pPr>
            <a:r>
              <a:rPr lang="hu-HU" sz="2000" b="1" dirty="0">
                <a:latin typeface="Arial" pitchFamily="34" charset="0"/>
              </a:rPr>
              <a:t>a szobák 2-5 ágyasak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6633"/>
              </a:buClr>
              <a:buFont typeface="Arial" pitchFamily="34" charset="0"/>
              <a:buChar char="•"/>
              <a:defRPr/>
            </a:pPr>
            <a:r>
              <a:rPr lang="hu-HU" sz="2000" b="1" dirty="0">
                <a:latin typeface="Arial" pitchFamily="34" charset="0"/>
              </a:rPr>
              <a:t>a legtöbb kollégiumunkban a szobákban található a fürdőszoba 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6633"/>
              </a:buClr>
              <a:buFont typeface="Arial" pitchFamily="34" charset="0"/>
              <a:buChar char="•"/>
              <a:defRPr/>
            </a:pPr>
            <a:r>
              <a:rPr lang="hu-HU" sz="2000" b="1" dirty="0">
                <a:latin typeface="Arial" pitchFamily="34" charset="0"/>
              </a:rPr>
              <a:t>az elsőévesek számára a férőhelyek elkülönítésre kerülnek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5038725" y="947781"/>
            <a:ext cx="264477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3200" b="1" dirty="0">
                <a:latin typeface="Arial" pitchFamily="34" charset="0"/>
              </a:rPr>
              <a:t>KOLLÉGIUM</a:t>
            </a:r>
          </a:p>
        </p:txBody>
      </p:sp>
    </p:spTree>
    <p:extLst>
      <p:ext uri="{BB962C8B-B14F-4D97-AF65-F5344CB8AC3E}">
        <p14:creationId xmlns:p14="http://schemas.microsoft.com/office/powerpoint/2010/main" val="32447469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4303841" y="210666"/>
            <a:ext cx="3972562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3200" b="1" dirty="0" smtClean="0">
                <a:latin typeface="Arial" pitchFamily="34" charset="0"/>
              </a:rPr>
              <a:t>RENDEZVÉNYEINK</a:t>
            </a:r>
            <a:endParaRPr lang="hu-HU" sz="3200" b="1" dirty="0">
              <a:latin typeface="Arial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5653774" y="795441"/>
            <a:ext cx="2066463" cy="26776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1600" b="1" dirty="0">
                <a:latin typeface="Arial" pitchFamily="34" charset="0"/>
              </a:rPr>
              <a:t>GÓLYATÁBOR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1600" b="1" dirty="0">
                <a:latin typeface="Arial" pitchFamily="34" charset="0"/>
              </a:rPr>
              <a:t>GÓLYAAVATÓ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1600" b="1" dirty="0">
                <a:latin typeface="Arial" pitchFamily="34" charset="0"/>
              </a:rPr>
              <a:t>GÓLYABÁL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1600" b="1" dirty="0">
                <a:latin typeface="Arial" pitchFamily="34" charset="0"/>
              </a:rPr>
              <a:t>MIKULÁS BULI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1600" b="1" dirty="0">
                <a:latin typeface="Arial" pitchFamily="34" charset="0"/>
              </a:rPr>
              <a:t>FARSANGI BULI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1600" b="1" dirty="0">
                <a:latin typeface="Arial" pitchFamily="34" charset="0"/>
              </a:rPr>
              <a:t>DIÁKNAP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1600" b="1" dirty="0">
                <a:latin typeface="Arial" pitchFamily="34" charset="0"/>
              </a:rPr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75993534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1414843" y="969169"/>
            <a:ext cx="6480175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TALÁLKOZZUNK! - Nyílt napok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1798388" y="1740879"/>
            <a:ext cx="6731000" cy="4937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ctr" hangingPunct="1">
              <a:defRPr/>
            </a:pPr>
            <a:r>
              <a:rPr lang="hu-H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2017. január 16. (hétfő) </a:t>
            </a:r>
            <a:r>
              <a:rPr lang="hu-HU" sz="26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ZALAEGERSZEG</a:t>
            </a:r>
          </a:p>
        </p:txBody>
      </p:sp>
      <p:sp>
        <p:nvSpPr>
          <p:cNvPr id="6" name="Téglalap 5"/>
          <p:cNvSpPr/>
          <p:nvPr/>
        </p:nvSpPr>
        <p:spPr>
          <a:xfrm>
            <a:off x="1556279" y="2234591"/>
            <a:ext cx="4835525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ctr" hangingPunct="1">
              <a:defRPr/>
            </a:pPr>
            <a:r>
              <a:rPr lang="hu-H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2017. január 17. (kedd) </a:t>
            </a:r>
            <a:r>
              <a:rPr lang="hu-HU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PÉCS</a:t>
            </a:r>
          </a:p>
        </p:txBody>
      </p:sp>
      <p:sp>
        <p:nvSpPr>
          <p:cNvPr id="7" name="Téglalap 6"/>
          <p:cNvSpPr/>
          <p:nvPr/>
        </p:nvSpPr>
        <p:spPr>
          <a:xfrm>
            <a:off x="1108390" y="2700088"/>
            <a:ext cx="6807200" cy="8921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ctr" hangingPunct="1">
              <a:defRPr/>
            </a:pPr>
            <a:r>
              <a:rPr lang="hu-H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2017.  január 18. (szerda) </a:t>
            </a:r>
            <a:r>
              <a:rPr lang="hu-HU" sz="26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SZOMBATHELY</a:t>
            </a:r>
          </a:p>
          <a:p>
            <a:pPr eaLnBrk="1" fontAlgn="ctr" hangingPunct="1">
              <a:defRPr/>
            </a:pPr>
            <a:endParaRPr lang="hu-HU" sz="2600" dirty="0">
              <a:latin typeface="Calibri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371089" y="3130638"/>
            <a:ext cx="7048724" cy="16927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ctr">
              <a:defRPr/>
            </a:pPr>
            <a:r>
              <a:rPr lang="hu-H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</a:t>
            </a:r>
            <a:r>
              <a:rPr lang="hu-H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   2017</a:t>
            </a:r>
            <a:r>
              <a:rPr lang="hu-H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.  január 19. (csütörtök) </a:t>
            </a:r>
            <a:r>
              <a:rPr lang="hu-HU" sz="26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KAPOSVÁR</a:t>
            </a:r>
          </a:p>
          <a:p>
            <a:pPr fontAlgn="ctr">
              <a:defRPr/>
            </a:pPr>
            <a:r>
              <a:rPr lang="hu-H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2017</a:t>
            </a:r>
            <a:r>
              <a:rPr lang="hu-H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. január </a:t>
            </a:r>
            <a:r>
              <a:rPr lang="hu-H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28. (szombat) ZOMBOR</a:t>
            </a:r>
            <a:endParaRPr lang="hu-HU" sz="26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eaLnBrk="1" fontAlgn="ctr" hangingPunct="1">
              <a:defRPr/>
            </a:pPr>
            <a:endParaRPr lang="hu-HU" sz="26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eaLnBrk="1" fontAlgn="ctr" hangingPunct="1">
              <a:defRPr/>
            </a:pPr>
            <a:endParaRPr lang="hu-HU" sz="2600" dirty="0">
              <a:latin typeface="Calibri"/>
            </a:endParaRPr>
          </a:p>
        </p:txBody>
      </p:sp>
      <p:pic>
        <p:nvPicPr>
          <p:cNvPr id="9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676" y="4196414"/>
            <a:ext cx="2441496" cy="1629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Kép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026" y="4198704"/>
            <a:ext cx="2455811" cy="1639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Kép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89" y="4198704"/>
            <a:ext cx="2455810" cy="1639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2014988"/>
      </p:ext>
    </p:extLst>
  </p:cSld>
  <p:clrMapOvr>
    <a:masterClrMapping/>
  </p:clrMapOvr>
  <p:transition spd="med">
    <p:pull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Dokumentumok\JULCSI\marketing\logo\gólya\golya_atlatszo_hatt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344" y="288324"/>
            <a:ext cx="2855845" cy="6120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-243831" y="1084604"/>
            <a:ext cx="648017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3200" b="1" dirty="0">
                <a:latin typeface="Arial" pitchFamily="34" charset="0"/>
              </a:rPr>
              <a:t>Nem bírsz várni a nyílt napig?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0" y="1857587"/>
            <a:ext cx="7448249" cy="236988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21299999"/>
              </a:camera>
              <a:lightRig rig="freezing" dir="t"/>
            </a:scene3d>
            <a:sp3d prstMaterial="metal"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3300" b="1" dirty="0">
                <a:solidFill>
                  <a:srgbClr val="F77509"/>
                </a:solidFill>
                <a:latin typeface="Arial" pitchFamily="34" charset="0"/>
              </a:rPr>
              <a:t>KUKKANTS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500" b="1" dirty="0">
                <a:solidFill>
                  <a:srgbClr val="F77509"/>
                </a:solidFill>
                <a:latin typeface="Arial" pitchFamily="34" charset="0"/>
              </a:rPr>
              <a:t>BE!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52095" y="4064360"/>
            <a:ext cx="6480175" cy="1570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3200" b="1" dirty="0">
                <a:latin typeface="Arial" pitchFamily="34" charset="0"/>
              </a:rPr>
              <a:t>Interaktív kiscsoportos foglalkozások, hogy megismerj minket és a választott szakmát.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198938" y="6030097"/>
            <a:ext cx="6186487" cy="4937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600" b="1" dirty="0">
                <a:solidFill>
                  <a:srgbClr val="F77509"/>
                </a:solidFill>
                <a:latin typeface="Arial" pitchFamily="34" charset="0"/>
              </a:rPr>
              <a:t>Részletek: </a:t>
            </a:r>
            <a:r>
              <a:rPr lang="hu-HU" sz="2600" b="1" dirty="0" err="1">
                <a:solidFill>
                  <a:srgbClr val="F77509"/>
                </a:solidFill>
                <a:latin typeface="Arial" pitchFamily="34" charset="0"/>
              </a:rPr>
              <a:t>felvetelizoknek.etk.pte.hu</a:t>
            </a:r>
            <a:endParaRPr lang="hu-HU" sz="2600" b="1" dirty="0">
              <a:solidFill>
                <a:srgbClr val="F77509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057297"/>
      </p:ext>
    </p:extLst>
  </p:cSld>
  <p:clrMapOvr>
    <a:masterClrMapping/>
  </p:clrMapOvr>
  <p:transition spd="med">
    <p:pull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4"/>
          <p:cNvSpPr txBox="1">
            <a:spLocks noChangeArrowheads="1"/>
          </p:cNvSpPr>
          <p:nvPr/>
        </p:nvSpPr>
        <p:spPr bwMode="auto">
          <a:xfrm>
            <a:off x="730936" y="1069889"/>
            <a:ext cx="7993063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500" b="1" dirty="0">
                <a:solidFill>
                  <a:srgbClr val="FF0000"/>
                </a:solidFill>
                <a:latin typeface="Arial" panose="020B0604020202020204" pitchFamily="34" charset="0"/>
              </a:rPr>
              <a:t>ONLINE ÉRETTSÉGI FELKÉSZÍTŐ TANFOLYAM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25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Szövegdoboz 5"/>
          <p:cNvSpPr txBox="1">
            <a:spLocks noChangeArrowheads="1"/>
          </p:cNvSpPr>
          <p:nvPr/>
        </p:nvSpPr>
        <p:spPr bwMode="auto">
          <a:xfrm>
            <a:off x="207729" y="1868338"/>
            <a:ext cx="8640763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/>
              <a:t>2017. január 9-étől 14 hetes online </a:t>
            </a:r>
            <a:r>
              <a:rPr lang="hu-HU" altLang="hu-HU" sz="1800" b="1" dirty="0">
                <a:solidFill>
                  <a:srgbClr val="92D050"/>
                </a:solidFill>
              </a:rPr>
              <a:t>érettségi felkészítő</a:t>
            </a:r>
            <a:r>
              <a:rPr lang="hu-HU" altLang="hu-HU" sz="1800" dirty="0">
                <a:solidFill>
                  <a:srgbClr val="92D050"/>
                </a:solidFill>
              </a:rPr>
              <a:t> </a:t>
            </a:r>
            <a:r>
              <a:rPr lang="hu-HU" altLang="hu-HU" sz="1800" dirty="0"/>
              <a:t>tanfolyamot szervezünk, melyet </a:t>
            </a:r>
            <a:r>
              <a:rPr lang="hu-HU" altLang="hu-HU" sz="2500" b="1" u="sng" dirty="0">
                <a:solidFill>
                  <a:srgbClr val="92D050"/>
                </a:solidFill>
              </a:rPr>
              <a:t>térítésmentesen</a:t>
            </a:r>
            <a:r>
              <a:rPr lang="hu-HU" altLang="hu-HU" sz="1800" dirty="0">
                <a:solidFill>
                  <a:schemeClr val="bg1"/>
                </a:solidFill>
              </a:rPr>
              <a:t> </a:t>
            </a:r>
            <a:r>
              <a:rPr lang="hu-HU" altLang="hu-HU" sz="1800" dirty="0"/>
              <a:t>vehetnek igénybe az idén érettségiző diákok. A tanfolyamot </a:t>
            </a:r>
            <a:r>
              <a:rPr lang="hu-HU" altLang="hu-HU" sz="1800" b="1" dirty="0">
                <a:solidFill>
                  <a:srgbClr val="92D050"/>
                </a:solidFill>
              </a:rPr>
              <a:t>biológia és egészségügyi alapismeretek</a:t>
            </a:r>
            <a:r>
              <a:rPr lang="hu-HU" altLang="hu-HU" sz="1800" dirty="0">
                <a:solidFill>
                  <a:schemeClr val="bg1"/>
                </a:solidFill>
              </a:rPr>
              <a:t> </a:t>
            </a:r>
            <a:r>
              <a:rPr lang="hu-HU" altLang="hu-HU" sz="1800" dirty="0"/>
              <a:t>tárgyakból szervezzük közép és emelt szinten. </a:t>
            </a:r>
            <a:endParaRPr lang="hu-HU" altLang="hu-HU" sz="5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 dirty="0"/>
              <a:t>Kinek ajánljuk a tanfolyamot?</a:t>
            </a:r>
            <a:endParaRPr lang="hu-HU" altLang="hu-HU" sz="1800" dirty="0"/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/>
              <a:t>Elsősorban azoknak, akik a PTE Egészségtudományi Kar képzéseire szeretnének jelentkezni, de bárkinek hasznos lehet, aki  biológiából vagy egészségügyi alapismeretből szeretne érettségizni közép, vagy emelt szinten.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/>
              <a:t>A tanfolyam azoknak a diákoknak jelenthet komoly segítséget akik úgy érzik, hogy nehezen teljesítenék a 280 minimum felvételi pontot.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/>
              <a:t/>
            </a:r>
            <a:br>
              <a:rPr lang="hu-HU" altLang="hu-HU" sz="1800" dirty="0"/>
            </a:br>
            <a:endParaRPr lang="hu-HU" altLang="hu-HU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 dirty="0"/>
          </a:p>
        </p:txBody>
      </p:sp>
      <p:sp>
        <p:nvSpPr>
          <p:cNvPr id="5" name="Téglalap 4"/>
          <p:cNvSpPr/>
          <p:nvPr/>
        </p:nvSpPr>
        <p:spPr>
          <a:xfrm>
            <a:off x="207729" y="5038768"/>
            <a:ext cx="4994275" cy="47783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500" b="1" dirty="0">
                <a:solidFill>
                  <a:srgbClr val="F77509"/>
                </a:solidFill>
                <a:latin typeface="Arial" pitchFamily="34" charset="0"/>
              </a:rPr>
              <a:t>Részletek: </a:t>
            </a:r>
            <a:r>
              <a:rPr lang="hu-HU" sz="2500" b="1" dirty="0" err="1">
                <a:solidFill>
                  <a:srgbClr val="F77509"/>
                </a:solidFill>
                <a:latin typeface="Arial" pitchFamily="34" charset="0"/>
              </a:rPr>
              <a:t>felkeszito.etk.pte.hu</a:t>
            </a:r>
            <a:endParaRPr lang="hu-HU" sz="2500" b="1" dirty="0">
              <a:solidFill>
                <a:srgbClr val="F77509"/>
              </a:solidFill>
              <a:latin typeface="Arial" pitchFamily="34" charset="0"/>
            </a:endParaRPr>
          </a:p>
        </p:txBody>
      </p:sp>
      <p:pic>
        <p:nvPicPr>
          <p:cNvPr id="6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166" y="4756794"/>
            <a:ext cx="2736850" cy="182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2580986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85274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3779560"/>
      </p:ext>
    </p:extLst>
  </p:cSld>
  <p:clrMapOvr>
    <a:masterClrMapping/>
  </p:clrMapOvr>
  <p:transition spd="med">
    <p:pull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3278795"/>
      </p:ext>
    </p:extLst>
  </p:cSld>
  <p:clrMapOvr>
    <a:masterClrMapping/>
  </p:clrMapOvr>
  <p:transition spd="med">
    <p:pull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1819380"/>
      </p:ext>
    </p:extLst>
  </p:cSld>
  <p:clrMapOvr>
    <a:masterClrMapping/>
  </p:clrMapOvr>
  <p:transition spd="med">
    <p:pull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okumentumok\Asztal\felv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9317" cy="508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0" y="5602147"/>
            <a:ext cx="89885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altLang="hu-HU" sz="48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2017. FEBRUÁR 15.</a:t>
            </a:r>
            <a:endParaRPr lang="hu-HU" altLang="hu-HU" sz="48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214587"/>
      </p:ext>
    </p:extLst>
  </p:cSld>
  <p:clrMapOvr>
    <a:masterClrMapping/>
  </p:clrMapOvr>
  <p:transition spd="med">
    <p:pull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1344168" y="1551355"/>
            <a:ext cx="627278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altLang="hu-HU" sz="48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ZOMBORI KÉPZÉSRE:</a:t>
            </a:r>
          </a:p>
          <a:p>
            <a:pPr algn="ctr">
              <a:spcBef>
                <a:spcPct val="0"/>
              </a:spcBef>
            </a:pPr>
            <a:r>
              <a:rPr lang="hu-HU" altLang="hu-HU" sz="4800" b="1" dirty="0">
                <a:solidFill>
                  <a:schemeClr val="bg1"/>
                </a:solidFill>
                <a:latin typeface="Arial" panose="020B0604020202020204" pitchFamily="34" charset="0"/>
              </a:rPr>
              <a:t>f</a:t>
            </a:r>
            <a:r>
              <a:rPr lang="hu-HU" altLang="hu-HU" sz="48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olyamatosan,</a:t>
            </a:r>
          </a:p>
          <a:p>
            <a:pPr algn="ctr">
              <a:spcBef>
                <a:spcPct val="0"/>
              </a:spcBef>
            </a:pPr>
            <a:r>
              <a:rPr lang="hu-HU" altLang="hu-HU" sz="4800" b="1" dirty="0">
                <a:solidFill>
                  <a:schemeClr val="bg1"/>
                </a:solidFill>
                <a:latin typeface="Arial" panose="020B0604020202020204" pitchFamily="34" charset="0"/>
              </a:rPr>
              <a:t>p</a:t>
            </a:r>
            <a:r>
              <a:rPr lang="hu-HU" altLang="hu-HU" sz="48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ostai úton</a:t>
            </a:r>
            <a:endParaRPr lang="hu-HU" altLang="hu-HU" sz="48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439797"/>
      </p:ext>
    </p:extLst>
  </p:cSld>
  <p:clrMapOvr>
    <a:masterClrMapping/>
  </p:clrMapOvr>
  <p:transition spd="med">
    <p:pull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0544664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95288" y="2813651"/>
            <a:ext cx="5643047" cy="3816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b="1" dirty="0">
                <a:solidFill>
                  <a:srgbClr val="F5A854"/>
                </a:solidFill>
                <a:latin typeface="Arial" pitchFamily="34" charset="0"/>
              </a:rPr>
              <a:t>Mert a PTE 1367-es alapításával garancia a minőségi oktatásra!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hu-HU" sz="900" b="1" dirty="0">
              <a:solidFill>
                <a:srgbClr val="F5A854"/>
              </a:solidFill>
              <a:latin typeface="Arial" pitchFamily="34" charset="0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b="1" dirty="0">
                <a:solidFill>
                  <a:srgbClr val="F5A854"/>
                </a:solidFill>
                <a:latin typeface="Arial" pitchFamily="34" charset="0"/>
              </a:rPr>
              <a:t>Mert oktatóink több, mint 80% minősített!</a:t>
            </a:r>
          </a:p>
          <a:p>
            <a:pPr marL="1800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hu-HU" sz="700" b="1" dirty="0">
              <a:solidFill>
                <a:srgbClr val="F5A854"/>
              </a:solidFill>
              <a:latin typeface="Arial" pitchFamily="34" charset="0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b="1" dirty="0">
                <a:solidFill>
                  <a:srgbClr val="F5A854"/>
                </a:solidFill>
                <a:latin typeface="Arial" pitchFamily="34" charset="0"/>
              </a:rPr>
              <a:t>Mert karunkon  széles a szakválaszték!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hu-HU" sz="900" b="1" dirty="0">
              <a:solidFill>
                <a:srgbClr val="F5A854"/>
              </a:solidFill>
              <a:latin typeface="Arial" pitchFamily="34" charset="0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b="1" dirty="0">
                <a:solidFill>
                  <a:srgbClr val="F5A854"/>
                </a:solidFill>
                <a:latin typeface="Arial" pitchFamily="34" charset="0"/>
              </a:rPr>
              <a:t>Mert nem fenyeget a diplomás munkanélküliség!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hu-HU" sz="900" b="1" dirty="0">
              <a:solidFill>
                <a:srgbClr val="F5A854"/>
              </a:solidFill>
              <a:latin typeface="Arial" pitchFamily="34" charset="0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b="1" dirty="0">
                <a:solidFill>
                  <a:srgbClr val="F5A854"/>
                </a:solidFill>
                <a:latin typeface="Arial" pitchFamily="34" charset="0"/>
              </a:rPr>
              <a:t>Mert nálunk mesterképzések és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b="1" dirty="0">
                <a:solidFill>
                  <a:srgbClr val="F5A854"/>
                </a:solidFill>
                <a:latin typeface="Arial" pitchFamily="34" charset="0"/>
              </a:rPr>
              <a:t>doktori iskola is vár!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hu-HU" sz="900" b="1" dirty="0">
              <a:solidFill>
                <a:srgbClr val="F5A854"/>
              </a:solidFill>
              <a:latin typeface="Arial" pitchFamily="34" charset="0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b="1" dirty="0">
                <a:solidFill>
                  <a:srgbClr val="F5A854"/>
                </a:solidFill>
                <a:latin typeface="Arial" pitchFamily="34" charset="0"/>
              </a:rPr>
              <a:t> Mert bőven van kollégiumi férőhely!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hu-HU" sz="1000" b="1" dirty="0">
              <a:solidFill>
                <a:srgbClr val="F5A854"/>
              </a:solidFill>
              <a:latin typeface="Arial" pitchFamily="34" charset="0"/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hu-HU" sz="900" b="1" dirty="0">
              <a:solidFill>
                <a:srgbClr val="F5A854"/>
              </a:solidFill>
              <a:latin typeface="Arial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dirty="0">
                <a:solidFill>
                  <a:srgbClr val="F5A854"/>
                </a:solidFill>
                <a:latin typeface="Arial" pitchFamily="34" charset="0"/>
              </a:rPr>
              <a:t>     </a:t>
            </a:r>
            <a:r>
              <a:rPr lang="hu-HU" b="1" dirty="0">
                <a:solidFill>
                  <a:srgbClr val="DF7B97"/>
                </a:solidFill>
                <a:latin typeface="Arial" pitchFamily="34" charset="0"/>
              </a:rPr>
              <a:t>+ 1 Mert jók az </a:t>
            </a:r>
            <a:r>
              <a:rPr lang="hu-HU" b="1" dirty="0" err="1">
                <a:solidFill>
                  <a:srgbClr val="DF7B97"/>
                </a:solidFill>
                <a:latin typeface="Arial" pitchFamily="34" charset="0"/>
              </a:rPr>
              <a:t>ETK-s</a:t>
            </a:r>
            <a:r>
              <a:rPr lang="hu-HU" b="1" dirty="0">
                <a:solidFill>
                  <a:srgbClr val="DF7B97"/>
                </a:solidFill>
                <a:latin typeface="Arial" pitchFamily="34" charset="0"/>
              </a:rPr>
              <a:t> bulik!</a:t>
            </a:r>
          </a:p>
        </p:txBody>
      </p:sp>
    </p:spTree>
    <p:extLst>
      <p:ext uri="{BB962C8B-B14F-4D97-AF65-F5344CB8AC3E}">
        <p14:creationId xmlns:p14="http://schemas.microsoft.com/office/powerpoint/2010/main" val="19135667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3"/>
          <p:cNvSpPr txBox="1">
            <a:spLocks noChangeArrowheads="1"/>
          </p:cNvSpPr>
          <p:nvPr/>
        </p:nvSpPr>
        <p:spPr bwMode="auto">
          <a:xfrm>
            <a:off x="2582005" y="2317663"/>
            <a:ext cx="409575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hu-HU" altLang="hu-HU" sz="2800" b="1" dirty="0" smtClean="0">
                <a:solidFill>
                  <a:schemeClr val="bg1"/>
                </a:solidFill>
                <a:latin typeface="Arial" pitchFamily="34" charset="0"/>
              </a:rPr>
              <a:t>Európai Unióban</a:t>
            </a:r>
          </a:p>
          <a:p>
            <a:pPr algn="ctr" eaLnBrk="1" hangingPunct="1">
              <a:defRPr/>
            </a:pPr>
            <a:r>
              <a:rPr lang="hu-HU" altLang="hu-HU" sz="2800" b="1" dirty="0" smtClean="0">
                <a:solidFill>
                  <a:schemeClr val="bg1"/>
                </a:solidFill>
                <a:latin typeface="Arial" pitchFamily="34" charset="0"/>
              </a:rPr>
              <a:t>közösségi jog alapján </a:t>
            </a:r>
          </a:p>
          <a:p>
            <a:pPr algn="ctr" eaLnBrk="1" hangingPunct="1">
              <a:defRPr/>
            </a:pPr>
            <a:r>
              <a:rPr lang="hu-HU" altLang="hu-HU" sz="2800" b="1" dirty="0" smtClean="0">
                <a:solidFill>
                  <a:schemeClr val="bg1"/>
                </a:solidFill>
                <a:latin typeface="Arial" pitchFamily="34" charset="0"/>
              </a:rPr>
              <a:t>automatikusan elfogadott oklevelek</a:t>
            </a:r>
            <a:endParaRPr lang="hu-HU" altLang="hu-HU" sz="2000" dirty="0" smtClean="0">
              <a:solidFill>
                <a:schemeClr val="bg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95274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 rot="20700000">
            <a:off x="5700928" y="3572666"/>
            <a:ext cx="3182281" cy="138499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996633"/>
              </a:buClr>
              <a:defRPr/>
            </a:pPr>
            <a:r>
              <a:rPr lang="hu-H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Angol és német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996633"/>
              </a:buClr>
              <a:defRPr/>
            </a:pPr>
            <a:r>
              <a:rPr lang="hu-H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nyelvből </a:t>
            </a:r>
            <a:r>
              <a:rPr lang="hu-HU" sz="28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ingyenes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996633"/>
              </a:buClr>
              <a:defRPr/>
            </a:pPr>
            <a:r>
              <a:rPr lang="hu-H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szaknyelvi képzés </a:t>
            </a:r>
          </a:p>
        </p:txBody>
      </p:sp>
      <p:sp>
        <p:nvSpPr>
          <p:cNvPr id="7" name="Szövegdoboz 6"/>
          <p:cNvSpPr txBox="1"/>
          <p:nvPr/>
        </p:nvSpPr>
        <p:spPr>
          <a:xfrm rot="20657532">
            <a:off x="2569389" y="5332614"/>
            <a:ext cx="3374642" cy="123110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Aft>
                <a:spcPts val="0"/>
              </a:spcAft>
              <a:buClr>
                <a:srgbClr val="996633"/>
              </a:buClr>
              <a:buSzPct val="80000"/>
              <a:defRPr/>
            </a:pPr>
            <a:r>
              <a:rPr lang="hu-H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Államilag elismert </a:t>
            </a:r>
          </a:p>
          <a:p>
            <a:pPr algn="ctr" eaLnBrk="1" fontAlgn="auto" hangingPunct="1">
              <a:spcAft>
                <a:spcPts val="0"/>
              </a:spcAft>
              <a:buClr>
                <a:srgbClr val="996633"/>
              </a:buClr>
              <a:buSzPct val="80000"/>
              <a:defRPr/>
            </a:pPr>
            <a:r>
              <a:rPr lang="hu-H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nyelvvizsga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hu-H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635660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82512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01945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60817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386</TotalTime>
  <Words>296</Words>
  <Application>Microsoft Office PowerPoint</Application>
  <PresentationFormat>Diavetítés a képernyőre (4:3 oldalarány)</PresentationFormat>
  <Paragraphs>75</Paragraphs>
  <Slides>35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Office-téma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gabor.varga</dc:creator>
  <cp:lastModifiedBy>gabor.varga</cp:lastModifiedBy>
  <cp:revision>27</cp:revision>
  <dcterms:created xsi:type="dcterms:W3CDTF">2016-11-02T08:31:38Z</dcterms:created>
  <dcterms:modified xsi:type="dcterms:W3CDTF">2016-12-07T10:21:45Z</dcterms:modified>
</cp:coreProperties>
</file>